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G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8" r:id="rId3"/>
    <p:sldId id="309" r:id="rId4"/>
    <p:sldId id="310" r:id="rId5"/>
    <p:sldId id="257" r:id="rId6"/>
    <p:sldId id="312" r:id="rId7"/>
    <p:sldId id="311" r:id="rId8"/>
    <p:sldId id="313" r:id="rId9"/>
    <p:sldId id="314" r:id="rId10"/>
    <p:sldId id="327" r:id="rId11"/>
    <p:sldId id="316" r:id="rId12"/>
    <p:sldId id="317" r:id="rId13"/>
    <p:sldId id="318" r:id="rId14"/>
    <p:sldId id="315" r:id="rId15"/>
    <p:sldId id="261" r:id="rId16"/>
    <p:sldId id="319" r:id="rId17"/>
    <p:sldId id="331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30" r:id="rId26"/>
    <p:sldId id="328" r:id="rId27"/>
    <p:sldId id="329" r:id="rId28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426" autoAdjust="0"/>
  </p:normalViewPr>
  <p:slideViewPr>
    <p:cSldViewPr>
      <p:cViewPr varScale="1">
        <p:scale>
          <a:sx n="69" d="100"/>
          <a:sy n="69" d="100"/>
        </p:scale>
        <p:origin x="-9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Pie</a:t>
            </a:r>
            <a:r>
              <a:rPr lang="en-US" baseline="0" dirty="0" smtClean="0"/>
              <a:t> = 3.1415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nothing print?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8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r>
              <a:rPr lang="en-US" dirty="0" smtClean="0"/>
              <a:t>  - Freshman/</a:t>
            </a:r>
            <a:r>
              <a:rPr lang="en-US" dirty="0" err="1" smtClean="0"/>
              <a:t>Soph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Jr</a:t>
            </a:r>
            <a:r>
              <a:rPr lang="en-US" dirty="0" smtClean="0"/>
              <a:t>/</a:t>
            </a:r>
            <a:r>
              <a:rPr lang="en-US" dirty="0" err="1" smtClean="0"/>
              <a:t>Sen</a:t>
            </a:r>
            <a:endParaRPr lang="en-US" dirty="0" smtClean="0"/>
          </a:p>
          <a:p>
            <a:r>
              <a:rPr lang="en-US" dirty="0" smtClean="0"/>
              <a:t>  - New to programming </a:t>
            </a:r>
            <a:r>
              <a:rPr lang="en-US" dirty="0" err="1" smtClean="0"/>
              <a:t>vs</a:t>
            </a:r>
            <a:r>
              <a:rPr lang="en-US" dirty="0" smtClean="0"/>
              <a:t> experienced</a:t>
            </a:r>
          </a:p>
          <a:p>
            <a:r>
              <a:rPr lang="en-US" dirty="0" smtClean="0"/>
              <a:t>  - CS10</a:t>
            </a:r>
          </a:p>
          <a:p>
            <a:r>
              <a:rPr lang="en-US" dirty="0" smtClean="0"/>
              <a:t>  - CS61A</a:t>
            </a:r>
          </a:p>
          <a:p>
            <a:r>
              <a:rPr lang="en-US" dirty="0" smtClean="0"/>
              <a:t>  - Might</a:t>
            </a:r>
            <a:r>
              <a:rPr lang="en-US" baseline="0" dirty="0" smtClean="0"/>
              <a:t> want to major?  Minor?  Just do some CS?</a:t>
            </a:r>
          </a:p>
          <a:p>
            <a:r>
              <a:rPr lang="en-US" baseline="0" dirty="0" smtClean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Cascade</a:t>
            </a:r>
          </a:p>
          <a:p>
            <a:endParaRPr lang="en-US" dirty="0" smtClean="0"/>
          </a:p>
          <a:p>
            <a:r>
              <a:rPr lang="en-US" dirty="0" smtClean="0"/>
              <a:t>C8</a:t>
            </a:r>
          </a:p>
          <a:p>
            <a:r>
              <a:rPr lang="en-US" dirty="0" smtClean="0"/>
              <a:t>C8 + CS 88</a:t>
            </a:r>
          </a:p>
          <a:p>
            <a:r>
              <a:rPr lang="en-US" dirty="0" smtClean="0"/>
              <a:t>C8 + CS88 + CS61B</a:t>
            </a:r>
          </a:p>
          <a:p>
            <a:r>
              <a:rPr lang="en-US" dirty="0" smtClean="0"/>
              <a:t>CS minor</a:t>
            </a:r>
          </a:p>
          <a:p>
            <a:r>
              <a:rPr lang="en-US" dirty="0" smtClean="0"/>
              <a:t>CS</a:t>
            </a:r>
            <a:r>
              <a:rPr lang="en-US" baseline="0" dirty="0" smtClean="0"/>
              <a:t> Major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Policies:</a:t>
            </a:r>
          </a:p>
          <a:p>
            <a:r>
              <a:rPr lang="en-US" dirty="0" smtClean="0"/>
              <a:t>    - Learning: The purpose of this course is to learn something you don't</a:t>
            </a:r>
          </a:p>
          <a:p>
            <a:r>
              <a:rPr lang="en-US" dirty="0" smtClean="0"/>
              <a:t>      already know.</a:t>
            </a:r>
          </a:p>
          <a:p>
            <a:endParaRPr lang="en-US" dirty="0" smtClean="0"/>
          </a:p>
          <a:p>
            <a:r>
              <a:rPr lang="en-US" dirty="0" smtClean="0"/>
              <a:t>              You should never feel bad for not understanding something yet.</a:t>
            </a:r>
          </a:p>
          <a:p>
            <a:r>
              <a:rPr lang="en-US" dirty="0" smtClean="0"/>
              <a:t>              I won't tolerate disrespectful or condescending comments.</a:t>
            </a:r>
          </a:p>
          <a:p>
            <a:r>
              <a:rPr lang="en-US" dirty="0" smtClean="0"/>
              <a:t>              If someone doesn't understand something, help them out.</a:t>
            </a:r>
          </a:p>
          <a:p>
            <a:endParaRPr lang="en-US" dirty="0" smtClean="0"/>
          </a:p>
          <a:p>
            <a:r>
              <a:rPr lang="en-US" dirty="0" smtClean="0"/>
              <a:t>    - Community: You're encouraged to help each other;</a:t>
            </a:r>
          </a:p>
          <a:p>
            <a:endParaRPr lang="en-US" dirty="0" smtClean="0"/>
          </a:p>
          <a:p>
            <a:r>
              <a:rPr lang="en-US" dirty="0" smtClean="0"/>
              <a:t>               One of the most important things you can learn in college is how to explain</a:t>
            </a:r>
          </a:p>
          <a:p>
            <a:endParaRPr lang="en-US" dirty="0" smtClean="0"/>
          </a:p>
          <a:p>
            <a:r>
              <a:rPr lang="en-US" dirty="0" smtClean="0"/>
              <a:t>    - Course Staff: We are here to help you succeed, not to judge you.</a:t>
            </a:r>
          </a:p>
          <a:p>
            <a:endParaRPr lang="en-US" dirty="0" smtClean="0"/>
          </a:p>
          <a:p>
            <a:r>
              <a:rPr lang="en-US" dirty="0" smtClean="0"/>
              <a:t>                  We know that you're talented b/c you're at Berkeley</a:t>
            </a:r>
          </a:p>
          <a:p>
            <a:r>
              <a:rPr lang="en-US" dirty="0" smtClean="0"/>
              <a:t>                  We know that you're able to work hard, and we're here to make</a:t>
            </a:r>
          </a:p>
          <a:p>
            <a:r>
              <a:rPr lang="en-US" dirty="0" smtClean="0"/>
              <a:t>                  sure that working hard leads to the results you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in range(0,42)]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</a:t>
            </a:r>
            <a:r>
              <a:rPr lang="en-US" baseline="0" dirty="0" smtClean="0"/>
              <a:t> = 1</a:t>
            </a:r>
          </a:p>
          <a:p>
            <a:r>
              <a:rPr lang="en-US" baseline="0" dirty="0" smtClean="0"/>
              <a:t>while True: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i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+ 1</a:t>
            </a:r>
          </a:p>
          <a:p>
            <a:r>
              <a:rPr lang="en-US" baseline="0" dirty="0" smtClean="0"/>
              <a:t>   print(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https://data8.berkeley.edu/hub/</a:t>
            </a:r>
            <a:r>
              <a:rPr lang="en-US" dirty="0" err="1" smtClean="0"/>
              <a:t>interact?repo</a:t>
            </a:r>
            <a:r>
              <a:rPr lang="en-US" dirty="0" smtClean="0"/>
              <a:t>=</a:t>
            </a:r>
            <a:r>
              <a:rPr lang="en-US" dirty="0" err="1" smtClean="0"/>
              <a:t>cs-connector&amp;path</a:t>
            </a:r>
            <a:r>
              <a:rPr lang="en-US" dirty="0" smtClean="0"/>
              <a:t>=</a:t>
            </a:r>
            <a:r>
              <a:rPr lang="en-US" dirty="0" err="1" smtClean="0"/>
              <a:t>Pres_bdays.ipynb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1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Integers?,</a:t>
            </a:r>
            <a:r>
              <a:rPr lang="en-US" baseline="0" dirty="0" smtClean="0"/>
              <a:t> Whole Numbers?, Natural Numbers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other data types are you already familiar with?</a:t>
            </a:r>
          </a:p>
          <a:p>
            <a:r>
              <a:rPr lang="en-US" baseline="0" dirty="0" smtClean="0"/>
              <a:t>   - rational</a:t>
            </a:r>
          </a:p>
          <a:p>
            <a:r>
              <a:rPr lang="en-US" baseline="0" dirty="0" smtClean="0"/>
              <a:t>   - </a:t>
            </a:r>
            <a:r>
              <a:rPr lang="en-US" baseline="0" dirty="0" err="1" smtClean="0"/>
              <a:t>reals</a:t>
            </a:r>
            <a:endParaRPr lang="en-US" baseline="0" dirty="0" smtClean="0"/>
          </a:p>
          <a:p>
            <a:r>
              <a:rPr lang="en-US" baseline="0" dirty="0" smtClean="0"/>
              <a:t>   - complex</a:t>
            </a:r>
          </a:p>
          <a:p>
            <a:r>
              <a:rPr lang="en-US" baseline="0" dirty="0" smtClean="0"/>
              <a:t>   - strings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real numbers can you represent?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smtClean="0"/>
              <a:t>UCB CS88 Sp16 L1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gat.com/last/cucumber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jpeg"/><Relationship Id="rId1" Type="http://schemas.microsoft.com/office/2007/relationships/media" Target="../media/media1.MPG"/><Relationship Id="rId2" Type="http://schemas.openxmlformats.org/officeDocument/2006/relationships/video" Target="../media/media1.MPG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hyperlink" Target="http://www.cs.berkeley.edu/~culler" TargetMode="Externa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st.eecs.berkeley.edu/webacc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8.berkeley.edu/hub/interact?repo=cs-connector&amp;path=Pres_bdays.ipynb" TargetMode="External"/><Relationship Id="rId4" Type="http://schemas.openxmlformats.org/officeDocument/2006/relationships/hyperlink" Target="https://en.wikipedia.org/wiki/List_of_Presidents_of_the_United_States_by_date_of_birt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emf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://www.w3.org/Protocols/HTTP/AsImplemented.html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Welcome to CS88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2971800"/>
            <a:ext cx="8610600" cy="17526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David E. Culler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CS8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  <a:p>
            <a:r>
              <a:rPr lang="hu-HU" b="0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http:/</a:t>
            </a:r>
            <a:r>
              <a:rPr lang="hu-HU" b="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/inst.eecs.berkeley.edu/~cs88</a:t>
            </a:r>
            <a:endParaRPr lang="hu-HU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Lecture 1</a:t>
            </a:r>
          </a:p>
          <a:p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January 25, 2016</a:t>
            </a: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students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  <p:grpSp>
        <p:nvGrpSpPr>
          <p:cNvPr id="19" name="Group 18"/>
          <p:cNvGrpSpPr/>
          <p:nvPr/>
        </p:nvGrpSpPr>
        <p:grpSpPr>
          <a:xfrm>
            <a:off x="1295400" y="1600200"/>
            <a:ext cx="838200" cy="609600"/>
            <a:chOff x="1295400" y="1600200"/>
            <a:chExt cx="838200" cy="609600"/>
          </a:xfrm>
        </p:grpSpPr>
        <p:sp>
          <p:nvSpPr>
            <p:cNvPr id="7" name="Rectangle 6"/>
            <p:cNvSpPr/>
            <p:nvPr/>
          </p:nvSpPr>
          <p:spPr bwMode="auto">
            <a:xfrm>
              <a:off x="1295400" y="1600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5275" y="1676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c8</a:t>
              </a:r>
              <a:endParaRPr lang="en-US" sz="2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33600" y="5638800"/>
            <a:ext cx="1143000" cy="609600"/>
            <a:chOff x="2186125" y="5715000"/>
            <a:chExt cx="1143000" cy="6096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186125" y="5715000"/>
              <a:ext cx="11430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0" y="57912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cs61a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95400" y="4953000"/>
            <a:ext cx="838200" cy="609600"/>
            <a:chOff x="1295400" y="4953000"/>
            <a:chExt cx="838200" cy="6096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295400" y="49530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5275" y="50292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c8</a:t>
              </a:r>
              <a:endParaRPr 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95400" y="2362200"/>
            <a:ext cx="838200" cy="609600"/>
            <a:chOff x="1295400" y="2362200"/>
            <a:chExt cx="838200" cy="6096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95275" y="2438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c8</a:t>
              </a:r>
              <a:endParaRPr lang="en-US" sz="2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57400" y="2362200"/>
            <a:ext cx="954558" cy="609600"/>
            <a:chOff x="1219200" y="2362200"/>
            <a:chExt cx="954558" cy="6096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0" y="2438400"/>
              <a:ext cx="95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CS88</a:t>
              </a:r>
              <a:endParaRPr lang="en-US" sz="2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95400" y="3124200"/>
            <a:ext cx="838200" cy="609600"/>
            <a:chOff x="1295400" y="2362200"/>
            <a:chExt cx="838200" cy="6096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5275" y="2438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c8</a:t>
              </a:r>
              <a:endParaRPr lang="en-US" sz="2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57400" y="3124200"/>
            <a:ext cx="954558" cy="609600"/>
            <a:chOff x="1219200" y="2362200"/>
            <a:chExt cx="954558" cy="60960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2438400"/>
              <a:ext cx="954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CS88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895600" y="3124200"/>
            <a:ext cx="1125729" cy="609600"/>
            <a:chOff x="1219200" y="2362200"/>
            <a:chExt cx="1125729" cy="60960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295400" y="2362200"/>
              <a:ext cx="9906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19200" y="2438400"/>
              <a:ext cx="1125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CS61b</a:t>
              </a:r>
              <a:endParaRPr lang="en-US" sz="2400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191000" y="3886200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minor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191000" y="4419600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 major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133600" y="4953000"/>
            <a:ext cx="1143000" cy="609600"/>
            <a:chOff x="2186125" y="5715000"/>
            <a:chExt cx="1143000" cy="60960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2186125" y="5715000"/>
              <a:ext cx="11430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86000" y="57912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cs61a</a:t>
              </a:r>
              <a:endParaRPr lang="en-US" sz="24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52600" y="4114800"/>
            <a:ext cx="4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Lecture + 1 Lab/Discussion on Monday (!!!)</a:t>
            </a:r>
          </a:p>
          <a:p>
            <a:r>
              <a:rPr lang="en-US" dirty="0" smtClean="0"/>
              <a:t>Lecture introduces concepts (quickly)</a:t>
            </a:r>
          </a:p>
          <a:p>
            <a:r>
              <a:rPr lang="en-US" dirty="0" smtClean="0"/>
              <a:t>Lab provides concrete detail hands-on</a:t>
            </a:r>
          </a:p>
          <a:p>
            <a:r>
              <a:rPr lang="en-US" dirty="0" smtClean="0"/>
              <a:t>Homework (10) cements your understanding</a:t>
            </a:r>
          </a:p>
          <a:p>
            <a:pPr lvl="1"/>
            <a:r>
              <a:rPr lang="en-US" dirty="0" smtClean="0"/>
              <a:t>Out Monday, Due Sunday</a:t>
            </a:r>
          </a:p>
          <a:p>
            <a:r>
              <a:rPr lang="en-US" dirty="0" smtClean="0"/>
              <a:t>Projects (3) put your understanding to work in building complete applications</a:t>
            </a:r>
          </a:p>
          <a:p>
            <a:pPr lvl="1"/>
            <a:r>
              <a:rPr lang="en-US" dirty="0" err="1" smtClean="0"/>
              <a:t>Cuke</a:t>
            </a:r>
            <a:endParaRPr lang="en-US" dirty="0" smtClean="0"/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All about objects…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00050" indent="-342900"/>
            <a:r>
              <a:rPr lang="en-US" dirty="0" smtClean="0"/>
              <a:t>Readings: </a:t>
            </a:r>
            <a:r>
              <a:rPr lang="en-US" dirty="0" err="1" smtClean="0"/>
              <a:t>composingprograms.com</a:t>
            </a:r>
            <a:endParaRPr lang="en-US" dirty="0" smtClean="0"/>
          </a:p>
          <a:p>
            <a:pPr marL="800100" lvl="1" indent="-342900"/>
            <a:r>
              <a:rPr lang="en-US" dirty="0" smtClean="0"/>
              <a:t>Same as cs61a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pic>
        <p:nvPicPr>
          <p:cNvPr id="7" name="Picture 6" descr="Screen Shot 2016-01-24 at 3.3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62400"/>
            <a:ext cx="4419600" cy="152935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57315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smtClean="0">
                <a:hlinkClick r:id="rId2"/>
              </a:rPr>
              <a:t>Cucumber</a:t>
            </a:r>
            <a:r>
              <a:rPr lang="en-US" dirty="0" smtClean="0"/>
              <a:t> (</a:t>
            </a:r>
            <a:r>
              <a:rPr lang="en-US" dirty="0" err="1" smtClean="0"/>
              <a:t>Agurk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Trick game: object = “don’t take last trick”</a:t>
            </a:r>
          </a:p>
          <a:p>
            <a:pPr lvl="1"/>
            <a:r>
              <a:rPr lang="en-US" dirty="0" smtClean="0"/>
              <a:t>i.e., avoid getting in a pickle</a:t>
            </a:r>
          </a:p>
          <a:p>
            <a:r>
              <a:rPr lang="en-US" dirty="0" smtClean="0"/>
              <a:t>Deal 7 cards to each player</a:t>
            </a:r>
          </a:p>
          <a:p>
            <a:r>
              <a:rPr lang="en-US" dirty="0" smtClean="0"/>
              <a:t>Trick: must play &gt;= largest played or lowest card</a:t>
            </a:r>
          </a:p>
          <a:p>
            <a:pPr lvl="1"/>
            <a:r>
              <a:rPr lang="en-US" dirty="0" smtClean="0"/>
              <a:t>Suits don’t matter, points 2-14, Ace high</a:t>
            </a:r>
          </a:p>
          <a:p>
            <a:pPr lvl="1"/>
            <a:r>
              <a:rPr lang="en-US" dirty="0" smtClean="0"/>
              <a:t>Last highest card wins</a:t>
            </a:r>
          </a:p>
          <a:p>
            <a:r>
              <a:rPr lang="en-US" dirty="0" smtClean="0"/>
              <a:t>“Winner” of last trick: score += high card</a:t>
            </a:r>
          </a:p>
          <a:p>
            <a:pPr lvl="1"/>
            <a:r>
              <a:rPr lang="en-US" dirty="0" smtClean="0"/>
              <a:t>Players of equal card: subtract from score</a:t>
            </a:r>
          </a:p>
          <a:p>
            <a:r>
              <a:rPr lang="en-US" dirty="0" smtClean="0"/>
              <a:t>@21 points get cucumber</a:t>
            </a:r>
          </a:p>
          <a:p>
            <a:pPr lvl="1"/>
            <a:r>
              <a:rPr lang="en-US" dirty="0" smtClean="0"/>
              <a:t>Reset to next highest score</a:t>
            </a:r>
          </a:p>
          <a:p>
            <a:pPr lvl="1"/>
            <a:r>
              <a:rPr lang="en-US" dirty="0" smtClean="0"/>
              <a:t>Two cucumbers you lose</a:t>
            </a:r>
          </a:p>
          <a:p>
            <a:r>
              <a:rPr lang="en-US" dirty="0" smtClean="0"/>
              <a:t>We’ll build simulation and BOTS</a:t>
            </a:r>
          </a:p>
          <a:p>
            <a:pPr lvl="1"/>
            <a:r>
              <a:rPr lang="en-US" dirty="0" smtClean="0"/>
              <a:t>Data Science =&gt; Strategy of play</a:t>
            </a:r>
          </a:p>
          <a:p>
            <a:pPr lvl="1"/>
            <a:r>
              <a:rPr lang="en-US" dirty="0" smtClean="0"/>
              <a:t>BOTS will play-off, we’ll analyze strategies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12</a:t>
            </a:fld>
            <a:endParaRPr lang="en-US" b="0"/>
          </a:p>
        </p:txBody>
      </p:sp>
      <p:pic>
        <p:nvPicPr>
          <p:cNvPr id="7" name="Picture 6" descr="image_0_14466513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72000"/>
            <a:ext cx="2590800" cy="194310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62" y="762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CS88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2104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CS88 Team - </a:t>
            </a:r>
            <a:r>
              <a:rPr lang="en-US" dirty="0" err="1" smtClean="0"/>
              <a:t>uGSIs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b="0"/>
          </a:p>
        </p:txBody>
      </p:sp>
      <p:pic>
        <p:nvPicPr>
          <p:cNvPr id="7" name="Picture 6" descr="garrett-t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400"/>
            <a:ext cx="1600200" cy="1600200"/>
          </a:xfrm>
          <a:prstGeom prst="rect">
            <a:avLst/>
          </a:prstGeom>
        </p:spPr>
      </p:pic>
      <p:pic>
        <p:nvPicPr>
          <p:cNvPr id="8" name="Picture 7" descr="gunjan-ba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621823" cy="1600200"/>
          </a:xfrm>
          <a:prstGeom prst="rect">
            <a:avLst/>
          </a:prstGeom>
        </p:spPr>
      </p:pic>
      <p:pic>
        <p:nvPicPr>
          <p:cNvPr id="9" name="Picture 8" descr="richard-lia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62400"/>
            <a:ext cx="1600200" cy="1600200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219200"/>
            <a:ext cx="1295400" cy="1582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502" y="2782669"/>
            <a:ext cx="2968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Gunjan</a:t>
            </a:r>
            <a:r>
              <a:rPr lang="en-US" dirty="0" smtClean="0"/>
              <a:t> </a:t>
            </a:r>
            <a:r>
              <a:rPr lang="en-US" dirty="0" err="1" smtClean="0"/>
              <a:t>Baid</a:t>
            </a:r>
            <a:endParaRPr lang="en-US" dirty="0" smtClean="0"/>
          </a:p>
          <a:p>
            <a:pPr algn="ctr"/>
            <a:r>
              <a:rPr lang="en-US" dirty="0" err="1"/>
              <a:t>c</a:t>
            </a:r>
            <a:r>
              <a:rPr lang="en-US" dirty="0" err="1" smtClean="0"/>
              <a:t>unjan_baid@berkeley.edu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75015" y="2819400"/>
            <a:ext cx="301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Nishant</a:t>
            </a:r>
            <a:r>
              <a:rPr lang="en-US" dirty="0" smtClean="0"/>
              <a:t> Desai</a:t>
            </a:r>
          </a:p>
          <a:p>
            <a:pPr algn="ctr"/>
            <a:r>
              <a:rPr lang="en-US" dirty="0" err="1" smtClean="0"/>
              <a:t>nishantdesai@berkeley.edu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7341" y="5602069"/>
            <a:ext cx="26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Ricky Liang</a:t>
            </a:r>
          </a:p>
          <a:p>
            <a:pPr algn="ctr"/>
            <a:r>
              <a:rPr lang="en-US" dirty="0" err="1" smtClean="0"/>
              <a:t>rickyliang@berkeley.edu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2214" y="5638800"/>
            <a:ext cx="2224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Garrett Tan</a:t>
            </a:r>
          </a:p>
          <a:p>
            <a:pPr algn="ctr"/>
            <a:r>
              <a:rPr lang="en-US" dirty="0" err="1" smtClean="0"/>
              <a:t>gtan@berkeley.edu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3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OV0963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2438400"/>
            <a:ext cx="3352800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CS88 Team -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7620000" cy="5257800"/>
          </a:xfrm>
        </p:spPr>
        <p:txBody>
          <a:bodyPr/>
          <a:lstStyle/>
          <a:p>
            <a:r>
              <a:rPr lang="en-US" dirty="0" smtClean="0"/>
              <a:t>David Culler (</a:t>
            </a:r>
            <a:r>
              <a:rPr lang="en-US" dirty="0" err="1" smtClean="0"/>
              <a:t>culler@berkeley.edu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465 Soda Hall (</a:t>
            </a:r>
            <a:r>
              <a:rPr lang="en-US" dirty="0" err="1" smtClean="0"/>
              <a:t>amplab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5"/>
              </a:rPr>
              <a:t>http://www.cs.berkeley.edu/~culler</a:t>
            </a:r>
            <a:endParaRPr lang="en-US" dirty="0" smtClean="0"/>
          </a:p>
          <a:p>
            <a:pPr lvl="1"/>
            <a:r>
              <a:rPr lang="en-US" dirty="0" smtClean="0"/>
              <a:t>Office hours: </a:t>
            </a:r>
            <a:r>
              <a:rPr lang="en-US" dirty="0" err="1" smtClean="0"/>
              <a:t>Tu</a:t>
            </a:r>
            <a:r>
              <a:rPr lang="en-US" dirty="0" smtClean="0"/>
              <a:t> 9-10, </a:t>
            </a:r>
            <a:r>
              <a:rPr lang="en-US" dirty="0" err="1" smtClean="0"/>
              <a:t>Fr</a:t>
            </a:r>
            <a:r>
              <a:rPr lang="en-US" dirty="0" smtClean="0"/>
              <a:t> 3-4 @ 511 Soda (hopefully)</a:t>
            </a:r>
          </a:p>
          <a:p>
            <a:pPr lvl="1"/>
            <a:r>
              <a:rPr lang="en-US" dirty="0" smtClean="0"/>
              <a:t>Before/after class</a:t>
            </a:r>
            <a:endParaRPr lang="en-US" dirty="0"/>
          </a:p>
          <a:p>
            <a:r>
              <a:rPr lang="en-US" dirty="0" smtClean="0"/>
              <a:t> Build things</a:t>
            </a:r>
          </a:p>
          <a:p>
            <a:pPr lvl="1"/>
            <a:r>
              <a:rPr lang="en-US" dirty="0" smtClean="0"/>
              <a:t>Cray Time Sharing System</a:t>
            </a:r>
          </a:p>
          <a:p>
            <a:pPr lvl="1"/>
            <a:r>
              <a:rPr lang="en-US" dirty="0" smtClean="0"/>
              <a:t>OS386, OS286</a:t>
            </a:r>
          </a:p>
          <a:p>
            <a:pPr lvl="1"/>
            <a:r>
              <a:rPr lang="en-US" dirty="0" smtClean="0"/>
              <a:t>Active Messages</a:t>
            </a:r>
          </a:p>
          <a:p>
            <a:pPr lvl="1"/>
            <a:r>
              <a:rPr lang="en-US" dirty="0" smtClean="0"/>
              <a:t>Massive High Performance Clusters</a:t>
            </a:r>
          </a:p>
          <a:p>
            <a:pPr lvl="1"/>
            <a:r>
              <a:rPr lang="en-US" dirty="0" err="1" smtClean="0"/>
              <a:t>TinyOS</a:t>
            </a:r>
            <a:r>
              <a:rPr lang="en-US" dirty="0" smtClean="0"/>
              <a:t> / Berkeley Motes, …</a:t>
            </a:r>
          </a:p>
          <a:p>
            <a:pPr lvl="1"/>
            <a:r>
              <a:rPr lang="en-US" dirty="0" err="1" smtClean="0"/>
              <a:t>LoCal</a:t>
            </a:r>
            <a:r>
              <a:rPr lang="en-US" dirty="0" smtClean="0"/>
              <a:t>, BOSS,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  <p:pic>
        <p:nvPicPr>
          <p:cNvPr id="7" name="Picture 6" descr="qrcode.243044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-24075"/>
            <a:ext cx="14478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2514600"/>
            <a:ext cx="273265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638800"/>
            <a:ext cx="1173480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088" y="5105400"/>
            <a:ext cx="2575931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164015"/>
            <a:ext cx="1659118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00" y="5257800"/>
            <a:ext cx="756745" cy="685800"/>
          </a:xfrm>
          <a:prstGeom prst="rect">
            <a:avLst/>
          </a:prstGeom>
        </p:spPr>
      </p:pic>
      <p:pic>
        <p:nvPicPr>
          <p:cNvPr id="14" name="Picture 13" descr="sdh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5"/>
          <a:stretch/>
        </p:blipFill>
        <p:spPr>
          <a:xfrm>
            <a:off x="6972846" y="5029200"/>
            <a:ext cx="2133600" cy="15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</a:p>
          <a:p>
            <a:r>
              <a:rPr lang="en-US" dirty="0" smtClean="0"/>
              <a:t>Community</a:t>
            </a:r>
          </a:p>
          <a:p>
            <a:r>
              <a:rPr lang="en-US" dirty="0" smtClean="0"/>
              <a:t>Respect</a:t>
            </a:r>
          </a:p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048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an account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already have a cs8-* account, you are all set</a:t>
            </a:r>
          </a:p>
          <a:p>
            <a:r>
              <a:rPr lang="en-US" dirty="0"/>
              <a:t>Otherwise:  </a:t>
            </a:r>
            <a:r>
              <a:rPr lang="en-US" dirty="0">
                <a:hlinkClick r:id="rId2"/>
              </a:rPr>
              <a:t>http://inst.eecs.berkeley.edu/</a:t>
            </a:r>
            <a:r>
              <a:rPr lang="en-US" dirty="0" smtClean="0">
                <a:hlinkClick r:id="rId2"/>
              </a:rPr>
              <a:t>webacct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8066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for solving a problem</a:t>
            </a:r>
            <a:r>
              <a:rPr lang="en-US" dirty="0" smtClean="0"/>
              <a:t>.</a:t>
            </a:r>
          </a:p>
          <a:p>
            <a:r>
              <a:rPr lang="en-US" dirty="0"/>
              <a:t>In mathematics and computer science, an algorithm </a:t>
            </a:r>
            <a:r>
              <a:rPr lang="en-US" dirty="0" smtClean="0"/>
              <a:t>is </a:t>
            </a:r>
            <a:r>
              <a:rPr lang="en-US" dirty="0"/>
              <a:t>a self-contained step-by-step set of operations to be performed</a:t>
            </a:r>
            <a:r>
              <a:rPr lang="en-US" dirty="0" smtClean="0"/>
              <a:t>.</a:t>
            </a:r>
          </a:p>
          <a:p>
            <a:r>
              <a:rPr lang="en-US" dirty="0"/>
              <a:t>An algorithm is an effective method that can be expressed within a finite amount of space and </a:t>
            </a:r>
            <a:r>
              <a:rPr lang="en-US" dirty="0" smtClean="0"/>
              <a:t>time </a:t>
            </a:r>
            <a:r>
              <a:rPr lang="en-US" dirty="0"/>
              <a:t>and in a well-defined formal </a:t>
            </a:r>
            <a:r>
              <a:rPr lang="en-US" dirty="0" smtClean="0"/>
              <a:t>language </a:t>
            </a:r>
            <a:r>
              <a:rPr lang="en-US" dirty="0"/>
              <a:t>for calculating a function.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2144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early in life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46440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40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590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31242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200" y="27432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312420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05400" y="3657600"/>
            <a:ext cx="321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Least significant digit of result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48200" y="1981200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Carry (MSD)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33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76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95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895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4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you to the course</a:t>
            </a:r>
          </a:p>
          <a:p>
            <a:r>
              <a:rPr lang="en-US" dirty="0" smtClean="0"/>
              <a:t>Answer your questions</a:t>
            </a:r>
          </a:p>
          <a:p>
            <a:r>
              <a:rPr lang="en-US" dirty="0" smtClean="0"/>
              <a:t>CS Big Ideas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633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early in life (in binary)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46440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0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2590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31242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648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648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200" y="27432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operands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312420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05400" y="3657600"/>
            <a:ext cx="12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LSB result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48200" y="1981200"/>
            <a:ext cx="147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Carry (MSD)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733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76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819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895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82756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82756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82756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29678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296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7296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96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2766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72478" y="25146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72478" y="29834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2478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19400" y="19812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87356" y="3581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696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414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26</a:t>
              </a:r>
              <a:endParaRPr lang="en-US" dirty="0"/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893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Algorithm in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the number of students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10475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interesting one,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Betcha</a:t>
            </a:r>
            <a:r>
              <a:rPr lang="en-US" dirty="0" smtClean="0"/>
              <a:t> people in here share a birthday?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22</a:t>
            </a:fld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762000" y="5486400"/>
            <a:ext cx="140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Presidents?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35052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en.wikipedia.org</a:t>
            </a:r>
            <a:r>
              <a:rPr lang="en-US" dirty="0">
                <a:hlinkClick r:id="rId4"/>
              </a:rPr>
              <a:t>/wiki/</a:t>
            </a:r>
            <a:r>
              <a:rPr lang="en-US" dirty="0" err="1">
                <a:hlinkClick r:id="rId4"/>
              </a:rPr>
              <a:t>List_of_Presidents_of_the_United_States_by_date_of_birth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0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838200"/>
          </a:xfrm>
        </p:spPr>
        <p:txBody>
          <a:bodyPr/>
          <a:lstStyle/>
          <a:p>
            <a:r>
              <a:rPr lang="en-US" dirty="0" smtClean="0"/>
              <a:t>What’s this?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23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>
          <a:xfrm>
            <a:off x="4094532" y="2967335"/>
            <a:ext cx="95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42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4876800"/>
            <a:ext cx="1828800" cy="381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905000"/>
            <a:ext cx="7584098" cy="826532"/>
            <a:chOff x="1219200" y="1905000"/>
            <a:chExt cx="7584098" cy="826532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1219200" y="2209800"/>
              <a:ext cx="6781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1" name="Straight Connector 10"/>
            <p:cNvCxnSpPr>
              <a:stCxn id="3" idx="2"/>
            </p:cNvCxnSpPr>
            <p:nvPr/>
          </p:nvCxnSpPr>
          <p:spPr bwMode="auto">
            <a:xfrm>
              <a:off x="4495800" y="1905000"/>
              <a:ext cx="0" cy="533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553200" y="2362200"/>
              <a:ext cx="225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(or ideal) world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48400" y="5257800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3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elements </a:t>
            </a:r>
          </a:p>
          <a:p>
            <a:pPr lvl="1"/>
            <a:r>
              <a:rPr lang="en-US" dirty="0" smtClean="0"/>
              <a:t>with some internal representation</a:t>
            </a:r>
          </a:p>
          <a:p>
            <a:pPr lvl="1"/>
            <a:r>
              <a:rPr lang="en-US" dirty="0" smtClean="0"/>
              <a:t>E.g. Integers, Floats, Booleans, Strings, …</a:t>
            </a:r>
          </a:p>
          <a:p>
            <a:r>
              <a:rPr lang="en-US" dirty="0" smtClean="0"/>
              <a:t>Set of operations on elements of the type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+, *, -, /, %, //, **</a:t>
            </a:r>
          </a:p>
          <a:p>
            <a:pPr lvl="1"/>
            <a:r>
              <a:rPr lang="en-US" dirty="0" smtClean="0"/>
              <a:t>==, &lt;, &gt;, &lt;=, &gt;=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Commutative, Associative, … , Closure (???)</a:t>
            </a:r>
          </a:p>
          <a:p>
            <a:pPr lvl="1"/>
            <a:endParaRPr lang="en-US" dirty="0"/>
          </a:p>
          <a:p>
            <a:r>
              <a:rPr lang="en-US" dirty="0" smtClean="0"/>
              <a:t>Expressions are valid well-defined sets of operations on elements that produce a value of a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8998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difference between ‘==‘ and ‘=‘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56545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and HW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 will get you to where you have a </a:t>
            </a:r>
            <a:r>
              <a:rPr lang="en-US" i="1" dirty="0" smtClean="0"/>
              <a:t>program development environment</a:t>
            </a:r>
          </a:p>
          <a:p>
            <a:pPr lvl="1"/>
            <a:r>
              <a:rPr lang="en-US" dirty="0" smtClean="0"/>
              <a:t>Even on your computer</a:t>
            </a:r>
          </a:p>
          <a:p>
            <a:pPr lvl="1"/>
            <a:endParaRPr lang="en-US" dirty="0"/>
          </a:p>
          <a:p>
            <a:r>
              <a:rPr lang="en-US" dirty="0" smtClean="0"/>
              <a:t>HW will give practice and explain subtleties of types, operators, and expressions</a:t>
            </a:r>
          </a:p>
          <a:p>
            <a:pPr lvl="1"/>
            <a:r>
              <a:rPr lang="en-US" dirty="0" smtClean="0"/>
              <a:t>In a program development environment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26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4485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of the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0"/>
            <a:ext cx="8001000" cy="3657600"/>
          </a:xfrm>
        </p:spPr>
        <p:txBody>
          <a:bodyPr/>
          <a:lstStyle/>
          <a:p>
            <a:r>
              <a:rPr lang="en-US" dirty="0" smtClean="0"/>
              <a:t>How many “things” can you represent with </a:t>
            </a:r>
            <a:r>
              <a:rPr lang="en-US" sz="3600" dirty="0" smtClean="0"/>
              <a:t>N</a:t>
            </a:r>
            <a:r>
              <a:rPr lang="en-US" dirty="0" smtClean="0"/>
              <a:t> bits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4555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9" y="3962400"/>
            <a:ext cx="3860799" cy="2895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426" r="8981" b="2861"/>
          <a:stretch>
            <a:fillRect/>
          </a:stretch>
        </p:blipFill>
        <p:spPr>
          <a:xfrm>
            <a:off x="5773206" y="250685"/>
            <a:ext cx="3138059" cy="4495040"/>
          </a:xfrm>
          <a:prstGeom prst="rect">
            <a:avLst/>
          </a:prstGeom>
        </p:spPr>
      </p:pic>
      <p:pic>
        <p:nvPicPr>
          <p:cNvPr id="8" name="Picture 7" descr="the-data-delu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"/>
          <a:stretch>
            <a:fillRect/>
          </a:stretch>
        </p:blipFill>
        <p:spPr>
          <a:xfrm>
            <a:off x="4247408" y="3743503"/>
            <a:ext cx="2360630" cy="2783801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0" y="4665292"/>
            <a:ext cx="2422498" cy="1864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914400"/>
            <a:ext cx="3742359" cy="2806770"/>
          </a:xfrm>
          <a:prstGeom prst="rect">
            <a:avLst/>
          </a:prstGeom>
          <a:ln>
            <a:solidFill>
              <a:srgbClr val="4F81BD">
                <a:alpha val="0"/>
              </a:srgbClr>
            </a:solidFill>
          </a:ln>
        </p:spPr>
      </p:pic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9"/>
          <a:stretch>
            <a:fillRect/>
          </a:stretch>
        </p:blipFill>
        <p:spPr>
          <a:xfrm>
            <a:off x="3340350" y="2591857"/>
            <a:ext cx="2476647" cy="1151646"/>
          </a:xfrm>
          <a:prstGeom prst="rect">
            <a:avLst/>
          </a:prstGeom>
        </p:spPr>
      </p:pic>
      <p:pic>
        <p:nvPicPr>
          <p:cNvPr id="16" name="Picture 15" descr="_DSC7071b.jpg"/>
          <p:cNvPicPr>
            <a:picLocks noChangeAspect="1"/>
          </p:cNvPicPr>
          <p:nvPr/>
        </p:nvPicPr>
        <p:blipFill>
          <a:blip r:embed="rId9">
            <a:lum bright="20000" contrast="14000"/>
          </a:blip>
          <a:srcRect r="15880"/>
          <a:stretch>
            <a:fillRect/>
          </a:stretch>
        </p:blipFill>
        <p:spPr>
          <a:xfrm>
            <a:off x="4099242" y="232828"/>
            <a:ext cx="1728472" cy="23734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H="1">
            <a:off x="8901854" y="180638"/>
            <a:ext cx="407245" cy="6346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338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1/25/16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3750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  <p:pic>
        <p:nvPicPr>
          <p:cNvPr id="7" name="Picture 6" descr="Screen Shot 2016-01-24 at 1.4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7947819" cy="14478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 descr="Screen Shot 2016-01-24 at 1.43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62400"/>
            <a:ext cx="3976538" cy="23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Greatest Artifact of Human Civilization …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773714" cy="544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57" y="172477"/>
            <a:ext cx="7737219" cy="914400"/>
          </a:xfrm>
        </p:spPr>
        <p:txBody>
          <a:bodyPr/>
          <a:lstStyle/>
          <a:p>
            <a:r>
              <a:rPr lang="en-US" dirty="0" smtClean="0"/>
              <a:t>A Connected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82310" y="6416675"/>
            <a:ext cx="457200" cy="365125"/>
          </a:xfrm>
        </p:spPr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Screen shot 2011-02-06 at 11.22.2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7" y="2181279"/>
            <a:ext cx="4986245" cy="41222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8417" y="5765669"/>
            <a:ext cx="7216588" cy="14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0"/>
          </p:cNvCxnSpPr>
          <p:nvPr/>
        </p:nvCxnSpPr>
        <p:spPr>
          <a:xfrm rot="16200000" flipV="1">
            <a:off x="-1447181" y="4036564"/>
            <a:ext cx="4482346" cy="5161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9240" y="63035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1969</a:t>
            </a:r>
            <a:endParaRPr lang="en-US" sz="16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6400800" y="1502951"/>
            <a:ext cx="1688557" cy="392953"/>
            <a:chOff x="6400800" y="1295400"/>
            <a:chExt cx="1688557" cy="392953"/>
          </a:xfrm>
        </p:grpSpPr>
        <p:sp>
          <p:nvSpPr>
            <p:cNvPr id="12" name="Oval 11"/>
            <p:cNvSpPr/>
            <p:nvPr/>
          </p:nvSpPr>
          <p:spPr>
            <a:xfrm>
              <a:off x="7939945" y="1524000"/>
              <a:ext cx="149412" cy="16435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0800" y="1295400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2.0 B 1/26/11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99875" y="6306534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1974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rot="16200000" flipV="1">
            <a:off x="-610894" y="3848718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2066554" y="3806883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343643" y="3556025"/>
            <a:ext cx="2104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 smtClean="0"/>
              <a:t>RFC 675 TCP/IP</a:t>
            </a:r>
            <a:endParaRPr lang="en-US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2" y="4648200"/>
            <a:ext cx="1088904" cy="990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64412" y="1477551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85982" y="1792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ARPANet</a:t>
            </a: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2005469" y="1481882"/>
            <a:ext cx="131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93" y="4779552"/>
            <a:ext cx="1051033" cy="76199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rot="16200000">
            <a:off x="3426757" y="3614894"/>
            <a:ext cx="1496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0.9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92275" y="63543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1990</a:t>
            </a:r>
            <a:endParaRPr lang="en-US" sz="1600" dirty="0"/>
          </a:p>
        </p:txBody>
      </p:sp>
      <p:cxnSp>
        <p:nvCxnSpPr>
          <p:cNvPr id="22" name="Straight Connector 21"/>
          <p:cNvCxnSpPr/>
          <p:nvPr/>
        </p:nvCxnSpPr>
        <p:spPr>
          <a:xfrm rot="16200000" flipV="1">
            <a:off x="2486502" y="5120992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V="1">
            <a:off x="4945555" y="5079023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312633" y="1957427"/>
            <a:ext cx="1218774" cy="700221"/>
            <a:chOff x="7312633" y="1749876"/>
            <a:chExt cx="1218774" cy="70022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2633" y="1749876"/>
              <a:ext cx="462683" cy="46268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1851" y="1877976"/>
              <a:ext cx="859556" cy="57212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589575" y="63670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2010</a:t>
            </a:r>
            <a:endParaRPr lang="en-US" sz="1600" dirty="0"/>
          </a:p>
        </p:txBody>
      </p:sp>
      <p:sp>
        <p:nvSpPr>
          <p:cNvPr id="37" name="Oval 36"/>
          <p:cNvSpPr/>
          <p:nvPr/>
        </p:nvSpPr>
        <p:spPr>
          <a:xfrm>
            <a:off x="8197510" y="1082744"/>
            <a:ext cx="149412" cy="1643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3/19/15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Eng21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10401" y="381000"/>
            <a:ext cx="1759015" cy="461665"/>
            <a:chOff x="7467762" y="1400974"/>
            <a:chExt cx="699215" cy="461665"/>
          </a:xfrm>
        </p:grpSpPr>
        <p:sp>
          <p:nvSpPr>
            <p:cNvPr id="41" name="Oval 40"/>
            <p:cNvSpPr/>
            <p:nvPr/>
          </p:nvSpPr>
          <p:spPr>
            <a:xfrm>
              <a:off x="8008691" y="1524000"/>
              <a:ext cx="80666" cy="18114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67762" y="1400974"/>
              <a:ext cx="699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3.0 B 11/15</a:t>
              </a:r>
              <a:endParaRPr lang="en-US" dirty="0"/>
            </a:p>
          </p:txBody>
        </p:sp>
      </p:grpSp>
      <p:pic>
        <p:nvPicPr>
          <p:cNvPr id="3" name="Picture 2" descr="Screen Shot 2016-01-24 at 2.01.1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0"/>
            <a:ext cx="2746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8 – Foundations of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Thinking + Inferential Thinking in the context of working with real world data</a:t>
            </a:r>
          </a:p>
          <a:p>
            <a:r>
              <a:rPr lang="en-US" dirty="0" smtClean="0"/>
              <a:t>Introduce you to several computational concepts in a simple data-centered setting</a:t>
            </a:r>
          </a:p>
          <a:p>
            <a:pPr lvl="1"/>
            <a:r>
              <a:rPr lang="en-US" dirty="0" smtClean="0"/>
              <a:t>Authoring computational documents</a:t>
            </a:r>
          </a:p>
          <a:p>
            <a:pPr lvl="1"/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Within Python3 and “</a:t>
            </a:r>
            <a:r>
              <a:rPr lang="en-US" dirty="0" err="1" smtClean="0"/>
              <a:t>SciPy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33800"/>
            <a:ext cx="5003800" cy="28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696200" cy="736600"/>
          </a:xfrm>
        </p:spPr>
        <p:txBody>
          <a:bodyPr/>
          <a:lstStyle/>
          <a:p>
            <a:r>
              <a:rPr lang="en-US" dirty="0" smtClean="0"/>
              <a:t>CS88 – Computational Structures in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Deeper understanding of the computing concepts introduced in c8</a:t>
            </a:r>
          </a:p>
          <a:p>
            <a:pPr lvl="1"/>
            <a:r>
              <a:rPr lang="en-US" dirty="0" smtClean="0"/>
              <a:t>Hands-on experience =&gt; Foundational Concept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would you create what you use in c8 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Extend your understanding of the structure of computation</a:t>
            </a:r>
          </a:p>
          <a:p>
            <a:pPr lvl="1"/>
            <a:r>
              <a:rPr lang="en-US" dirty="0" smtClean="0"/>
              <a:t>What is involved in interpreting the code you write ?</a:t>
            </a:r>
          </a:p>
          <a:p>
            <a:pPr lvl="1"/>
            <a:r>
              <a:rPr lang="en-US" dirty="0" smtClean="0"/>
              <a:t>Deeper CS Concepts: Recursion, Objects, Classes,  Higher-order Functions, Declarative programming, …</a:t>
            </a:r>
          </a:p>
          <a:p>
            <a:pPr lvl="1"/>
            <a:r>
              <a:rPr lang="en-US" dirty="0" smtClean="0"/>
              <a:t>Managing complexity in creating larger software systems through composition</a:t>
            </a:r>
          </a:p>
          <a:p>
            <a:r>
              <a:rPr lang="en-US" dirty="0" smtClean="0"/>
              <a:t>Create complete (and fun) applications</a:t>
            </a:r>
          </a:p>
          <a:p>
            <a:r>
              <a:rPr lang="en-US" dirty="0" smtClean="0"/>
              <a:t>In a data-centric approach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783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CS88 relate to CS61A 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UCB CS88 Sp16 L1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 bwMode="auto">
          <a:xfrm>
            <a:off x="990600" y="44196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90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12954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4648200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 Programming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8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 Concepts </a:t>
            </a:r>
          </a:p>
          <a:p>
            <a:pPr algn="ctr"/>
            <a:r>
              <a:rPr lang="en-US" dirty="0" smtClean="0"/>
              <a:t>and </a:t>
            </a:r>
          </a:p>
          <a:p>
            <a:pPr algn="ctr"/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5400" y="1600200"/>
            <a:ext cx="1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00200" y="55626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CS61A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657600" y="44196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57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57600" y="14478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4648200"/>
            <a:ext cx="2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Intro Programming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Statistics Concepts in a Computational Approach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1600200"/>
            <a:ext cx="190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Thinking w/ Data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33800" y="5562600"/>
            <a:ext cx="204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CS/INFO/STAT c8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722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84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 Concepts </a:t>
            </a:r>
          </a:p>
          <a:p>
            <a:pPr algn="ctr"/>
            <a:r>
              <a:rPr lang="en-US" dirty="0" smtClean="0"/>
              <a:t>and </a:t>
            </a:r>
          </a:p>
          <a:p>
            <a:pPr algn="ctr"/>
            <a:r>
              <a:rPr lang="en-US" dirty="0" smtClean="0"/>
              <a:t>Techniques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5626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CS88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3886200"/>
            <a:ext cx="16764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81800" y="3962400"/>
            <a:ext cx="937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&amp; Tools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324600" y="2057400"/>
            <a:ext cx="18288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13657" y="2133600"/>
            <a:ext cx="187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Working w/ Data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609600" y="1295400"/>
            <a:ext cx="0" cy="419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210378" y="3066222"/>
            <a:ext cx="7105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3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17637</TotalTime>
  <Pages>12</Pages>
  <Words>1507</Words>
  <Application>Microsoft Macintosh PowerPoint</Application>
  <PresentationFormat>Letter Paper (8.5x11 in)</PresentationFormat>
  <Paragraphs>350</Paragraphs>
  <Slides>27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cs162-fa14</vt:lpstr>
      <vt:lpstr>Welcome to CS88</vt:lpstr>
      <vt:lpstr>Goals today</vt:lpstr>
      <vt:lpstr>Data Science</vt:lpstr>
      <vt:lpstr>Data Science</vt:lpstr>
      <vt:lpstr>Greatest Artifact of Human Civilization …</vt:lpstr>
      <vt:lpstr>A Connected World</vt:lpstr>
      <vt:lpstr>Data 8 – Foundations of Data Science</vt:lpstr>
      <vt:lpstr>CS88 – Computational Structures in Data Science</vt:lpstr>
      <vt:lpstr>How does CS88 relate to CS61A ?</vt:lpstr>
      <vt:lpstr>Opportunities for students</vt:lpstr>
      <vt:lpstr>Course Structure</vt:lpstr>
      <vt:lpstr>Project 1: Cucumber (Agurk)</vt:lpstr>
      <vt:lpstr>CS88 Team</vt:lpstr>
      <vt:lpstr>CS88 Team - uGSIs</vt:lpstr>
      <vt:lpstr>CS88 Team - me</vt:lpstr>
      <vt:lpstr>Course Culture</vt:lpstr>
      <vt:lpstr>How do I get an account ?</vt:lpstr>
      <vt:lpstr>Algorithm</vt:lpstr>
      <vt:lpstr>Algorithms early in life</vt:lpstr>
      <vt:lpstr>Algorithms early in life (in binary)</vt:lpstr>
      <vt:lpstr>A Simple Algorithm in Class</vt:lpstr>
      <vt:lpstr>More interesting one, …</vt:lpstr>
      <vt:lpstr>Data Type</vt:lpstr>
      <vt:lpstr>Data Type</vt:lpstr>
      <vt:lpstr>Questions </vt:lpstr>
      <vt:lpstr>Lab and HW this week</vt:lpstr>
      <vt:lpstr>Question of the week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David Culler</cp:lastModifiedBy>
  <cp:revision>483</cp:revision>
  <cp:lastPrinted>1601-01-01T00:00:00Z</cp:lastPrinted>
  <dcterms:created xsi:type="dcterms:W3CDTF">2009-09-09T21:17:00Z</dcterms:created>
  <dcterms:modified xsi:type="dcterms:W3CDTF">2016-02-03T14:23:45Z</dcterms:modified>
</cp:coreProperties>
</file>